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notesMasterIdLst>
    <p:notesMasterId r:id="rId16"/>
  </p:notesMasterIdLst>
  <p:sldIdLst>
    <p:sldId id="256" r:id="rId2"/>
    <p:sldId id="257" r:id="rId3"/>
    <p:sldId id="265" r:id="rId4"/>
    <p:sldId id="266" r:id="rId5"/>
    <p:sldId id="258" r:id="rId6"/>
    <p:sldId id="270" r:id="rId7"/>
    <p:sldId id="259" r:id="rId8"/>
    <p:sldId id="272" r:id="rId9"/>
    <p:sldId id="273" r:id="rId10"/>
    <p:sldId id="274" r:id="rId11"/>
    <p:sldId id="260" r:id="rId12"/>
    <p:sldId id="262" r:id="rId13"/>
    <p:sldId id="261" r:id="rId14"/>
    <p:sldId id="264"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82299" autoAdjust="0"/>
  </p:normalViewPr>
  <p:slideViewPr>
    <p:cSldViewPr>
      <p:cViewPr>
        <p:scale>
          <a:sx n="50" d="100"/>
          <a:sy n="50" d="100"/>
        </p:scale>
        <p:origin x="-2796" y="-106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gif>
</file>

<file path=ppt/media/image3.gif>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BFED7CD-93FC-4633-98E5-B1401D0CFFC9}" type="datetimeFigureOut">
              <a:rPr lang="en-US" smtClean="0"/>
              <a:pPr/>
              <a:t>7/13/2016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12D972-1822-4F95-A8F9-7350AF39EAF6}"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Good</a:t>
            </a:r>
            <a:r>
              <a:rPr lang="en-US" baseline="0" dirty="0" smtClean="0"/>
              <a:t> Morning everyone.</a:t>
            </a:r>
          </a:p>
          <a:p>
            <a:endParaRPr lang="en-US" baseline="0" dirty="0" smtClean="0"/>
          </a:p>
          <a:p>
            <a:r>
              <a:rPr lang="en-US" baseline="0" dirty="0" smtClean="0"/>
              <a:t>I’m here to talk a bit about the Project I am doing for my 3F90 with Professor </a:t>
            </a:r>
            <a:r>
              <a:rPr lang="en-US" baseline="0" dirty="0" err="1" smtClean="0"/>
              <a:t>Ombuki</a:t>
            </a:r>
            <a:r>
              <a:rPr lang="en-US" baseline="0" dirty="0" smtClean="0"/>
              <a:t>. </a:t>
            </a:r>
          </a:p>
          <a:p>
            <a:endParaRPr lang="en-US" baseline="0" dirty="0" smtClean="0"/>
          </a:p>
          <a:p>
            <a:r>
              <a:rPr lang="en-US" baseline="0" dirty="0" smtClean="0"/>
              <a:t>The topic of the project is ‘CPSO using Spatially Meaningful Neighbors’. I’ll try to cover what that means by breaking it down into it’s parts and I’ll try to discuss why we feel it is a worthwhile field of study, starting with the base, PSO. </a:t>
            </a:r>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If we return to this graph, this PSO is optimizing to variables (x and y) and is therefore, a 2 dimensional problem. Increasing the number a variables in the problems increases the dimensionality of the problem. But as we can see, this increase of dimensionality doesn’t just effect the difficulty to calculate the Delaunay Triangulation, it also increases the difficulty of the PSO itself.</a:t>
            </a:r>
          </a:p>
          <a:p>
            <a:endParaRPr lang="en-US" baseline="0" dirty="0" smtClean="0"/>
          </a:p>
          <a:p>
            <a:r>
              <a:rPr lang="en-US" baseline="0" dirty="0" smtClean="0"/>
              <a:t>As the dimensions increase, so does the size of the search space (exponentially so). Thankfully, some research has been conducted to solve this problem for PSO that we can also take advantage of to solve our problem with Delaunay Triangulation.</a:t>
            </a:r>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solution is known</a:t>
            </a:r>
            <a:r>
              <a:rPr lang="en-US" baseline="0" dirty="0" smtClean="0"/>
              <a:t> as CPSO (or </a:t>
            </a:r>
            <a:r>
              <a:rPr lang="en-US" baseline="0" dirty="0" smtClean="0"/>
              <a:t>Cooperative PSO). </a:t>
            </a:r>
            <a:r>
              <a:rPr lang="en-US" baseline="0" dirty="0" smtClean="0"/>
              <a:t>How it combats dimensionality is instead by dividing </a:t>
            </a:r>
            <a:r>
              <a:rPr lang="en-US" baseline="0" dirty="0" smtClean="0"/>
              <a:t>the high dimension </a:t>
            </a:r>
            <a:r>
              <a:rPr lang="en-US" baseline="0" dirty="0" smtClean="0"/>
              <a:t>problems </a:t>
            </a:r>
            <a:r>
              <a:rPr lang="en-US" baseline="0" dirty="0" smtClean="0"/>
              <a:t>into a number of smaller problems and </a:t>
            </a:r>
            <a:r>
              <a:rPr lang="en-US" baseline="0" dirty="0" smtClean="0"/>
              <a:t>optimizing </a:t>
            </a:r>
            <a:r>
              <a:rPr lang="en-US" baseline="0" dirty="0" smtClean="0"/>
              <a:t>them separately. It then merges the results at the end and returns that solution.</a:t>
            </a:r>
          </a:p>
          <a:p>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By </a:t>
            </a:r>
            <a:r>
              <a:rPr lang="en-US" baseline="0" dirty="0" smtClean="0"/>
              <a:t>combining the power of Cooperative Particle Swarm Optimization with the success of spatially meaningful neighbors, we are able to divide high dimension problems into a number of 2 or 3 dimension problems to better make use of the benefits </a:t>
            </a:r>
            <a:r>
              <a:rPr lang="en-US" baseline="0" dirty="0" smtClean="0"/>
              <a:t>that the Spatially meaningful neighbors communication brings.</a:t>
            </a: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This will allow us to expand this finding to a larger number of problems and ultimately make the new topology more useful</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There are a number of CPSO variants that will be tested.</a:t>
            </a:r>
          </a:p>
          <a:p>
            <a:endParaRPr lang="en-US" dirty="0" smtClean="0"/>
          </a:p>
          <a:p>
            <a:r>
              <a:rPr lang="en-US" dirty="0" smtClean="0"/>
              <a:t>CPSO-S simply divides each dimension into</a:t>
            </a:r>
            <a:r>
              <a:rPr lang="en-US" baseline="0" dirty="0" smtClean="0"/>
              <a:t> multiple 1 dimensional PSOs</a:t>
            </a:r>
          </a:p>
          <a:p>
            <a:endParaRPr lang="en-US" baseline="0" dirty="0" smtClean="0"/>
          </a:p>
          <a:p>
            <a:r>
              <a:rPr lang="en-US" baseline="0" dirty="0" smtClean="0"/>
              <a:t>CPSO-</a:t>
            </a:r>
            <a:r>
              <a:rPr lang="en-US" baseline="0" dirty="0" err="1" smtClean="0"/>
              <a:t>Sk</a:t>
            </a:r>
            <a:r>
              <a:rPr lang="en-US" baseline="0" dirty="0" smtClean="0"/>
              <a:t> evenly divides the problem into k smaller problems</a:t>
            </a:r>
          </a:p>
          <a:p>
            <a:endParaRPr lang="en-US" baseline="0" dirty="0" smtClean="0"/>
          </a:p>
          <a:p>
            <a:r>
              <a:rPr lang="en-US" baseline="0" dirty="0" smtClean="0"/>
              <a:t>CPSO-</a:t>
            </a:r>
            <a:r>
              <a:rPr lang="en-US" baseline="0" dirty="0" err="1" smtClean="0"/>
              <a:t>Rk</a:t>
            </a:r>
            <a:r>
              <a:rPr lang="en-US" baseline="0" dirty="0" smtClean="0"/>
              <a:t> randomly divides the problem into k smaller problems</a:t>
            </a:r>
          </a:p>
          <a:p>
            <a:endParaRPr lang="en-US" baseline="0" dirty="0" smtClean="0"/>
          </a:p>
          <a:p>
            <a:r>
              <a:rPr lang="en-US" baseline="0" dirty="0" smtClean="0"/>
              <a:t>And CPSO-</a:t>
            </a:r>
            <a:r>
              <a:rPr lang="en-US" baseline="0" dirty="0" err="1" smtClean="0"/>
              <a:t>Hk</a:t>
            </a:r>
            <a:r>
              <a:rPr lang="en-US" baseline="0" dirty="0" smtClean="0"/>
              <a:t> (also known as Hybrid CPSO) simultaneously runs a standard PSO and swaps information between that and the CPSO</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Consistent with the CPSO papers,</a:t>
            </a:r>
            <a:r>
              <a:rPr lang="en-US" baseline="0" dirty="0" smtClean="0"/>
              <a:t> I will run the CPSO variants against the following optimization functions. I will test both with and without the neighbor topology, testing the success rate and the number of iterations required to reach the criterion. This will help me determine if the use of spatially significant neighbors provide a significant enough boost to the CPSO algorithms to warrant the continued use with these algorithms.</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I’m going to assume knowledge</a:t>
            </a:r>
            <a:r>
              <a:rPr lang="en-US" baseline="0" dirty="0" smtClean="0"/>
              <a:t> on the base PSO algorithm so I’m only going to briefly cover it here since it is important to the greater knowledge of the topic.</a:t>
            </a:r>
          </a:p>
          <a:p>
            <a:endParaRPr lang="en-US" baseline="0" dirty="0" smtClean="0"/>
          </a:p>
          <a:p>
            <a:r>
              <a:rPr lang="en-US" baseline="0" dirty="0" smtClean="0"/>
              <a:t>PSO is a computational intelligence algorithm that is used to help optimize continuous problems. If is </a:t>
            </a:r>
            <a:r>
              <a:rPr lang="en-US" baseline="0" dirty="0" err="1" smtClean="0"/>
              <a:t>modelled</a:t>
            </a:r>
            <a:r>
              <a:rPr lang="en-US" baseline="0" dirty="0" smtClean="0"/>
              <a:t> after the flocking patterns of birds and more specifically, the way they work as a team to search out food, nesting locations and more.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Birds typically use a ‘Follow the Leader’ approach and that is represented in the PSO algorithm. The bird that currently sees the best landing spot will guide it’s flock to the location unless a better one is found along the way, in which the flock then changes leaders.</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In  the vanilla PSO algorithm, this behavior is replicated almost verbatim. </a:t>
            </a:r>
            <a:endParaRPr lang="en-US" baseline="0" dirty="0" smtClean="0"/>
          </a:p>
          <a:p>
            <a:endParaRPr lang="en-US" baseline="0" dirty="0" smtClean="0"/>
          </a:p>
          <a:p>
            <a:r>
              <a:rPr lang="en-US" baseline="0" dirty="0" smtClean="0"/>
              <a:t>The particles are the birds and they move towards the global best. One thing you’ll notice with this arrangement, however, is you have an entire swarm of particles, but the only actual communication is a one way communication from leader to each particle.</a:t>
            </a:r>
          </a:p>
          <a:p>
            <a:endParaRPr lang="en-US" baseline="0" dirty="0" smtClean="0"/>
          </a:p>
          <a:p>
            <a:r>
              <a:rPr lang="en-US" baseline="0" dirty="0" smtClean="0"/>
              <a:t>This can lead to some </a:t>
            </a:r>
            <a:r>
              <a:rPr lang="en-US" baseline="0" dirty="0" err="1" smtClean="0"/>
              <a:t>naiive</a:t>
            </a:r>
            <a:r>
              <a:rPr lang="en-US" baseline="0" dirty="0" smtClean="0"/>
              <a:t> </a:t>
            </a:r>
            <a:r>
              <a:rPr lang="en-US" baseline="0" dirty="0" err="1" smtClean="0"/>
              <a:t>behaviour</a:t>
            </a:r>
            <a:r>
              <a:rPr lang="en-US" baseline="0" dirty="0" smtClean="0"/>
              <a:t> that can result into premature convergence without adequate traversal of the entire search space.</a:t>
            </a:r>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To combat this, </a:t>
            </a:r>
            <a:r>
              <a:rPr lang="en-US" baseline="0" dirty="0" smtClean="0"/>
              <a:t>research has been performed on a </a:t>
            </a:r>
            <a:r>
              <a:rPr lang="en-US" baseline="0" dirty="0" smtClean="0"/>
              <a:t>number of different techniques </a:t>
            </a:r>
            <a:r>
              <a:rPr lang="en-US" baseline="0" dirty="0" smtClean="0"/>
              <a:t>to allow particles to share information. The connections, called Neighborhood Topologies, are different configurations that dictate which particle can talk to which in an attempt to maximize the effectiveness of this communication.</a:t>
            </a:r>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Connected particles are free to share</a:t>
            </a:r>
            <a:r>
              <a:rPr lang="en-US" baseline="0" dirty="0" smtClean="0"/>
              <a:t> information, but only connected particles.</a:t>
            </a:r>
          </a:p>
          <a:p>
            <a:endParaRPr lang="en-US" baseline="0" dirty="0" smtClean="0"/>
          </a:p>
          <a:p>
            <a:r>
              <a:rPr lang="en-US" baseline="0" dirty="0" smtClean="0"/>
              <a:t>Here are a number of popular configurations that have been tested if differing results.</a:t>
            </a:r>
          </a:p>
          <a:p>
            <a:endParaRPr lang="en-US" baseline="0" dirty="0" smtClean="0"/>
          </a:p>
          <a:p>
            <a:r>
              <a:rPr lang="en-US" baseline="0" dirty="0" smtClean="0"/>
              <a:t>The star topology connects all particles together, ring randomly connects particles in a chain (i.e. only 2 connections per particle) and von </a:t>
            </a:r>
            <a:r>
              <a:rPr lang="en-US" baseline="0" dirty="0" err="1" smtClean="0"/>
              <a:t>neumann</a:t>
            </a:r>
            <a:r>
              <a:rPr lang="en-US" baseline="0" dirty="0" smtClean="0"/>
              <a:t> allows for 4 per particle</a:t>
            </a:r>
            <a:r>
              <a:rPr lang="en-US" baseline="0" dirty="0" smtClean="0"/>
              <a:t>.</a:t>
            </a:r>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the</a:t>
            </a:r>
            <a:r>
              <a:rPr lang="en-US" baseline="0" dirty="0" smtClean="0"/>
              <a:t> paper “Particle Swarm Optimization with Spatially Meaningful </a:t>
            </a:r>
            <a:r>
              <a:rPr lang="en-US" baseline="0" dirty="0" err="1" smtClean="0"/>
              <a:t>Neighbours</a:t>
            </a:r>
            <a:r>
              <a:rPr lang="en-US" baseline="0" dirty="0" smtClean="0"/>
              <a:t>” by Lane, </a:t>
            </a:r>
            <a:r>
              <a:rPr lang="en-US" baseline="0" dirty="0" err="1" smtClean="0"/>
              <a:t>Engelbrecht</a:t>
            </a:r>
            <a:r>
              <a:rPr lang="en-US" baseline="0" dirty="0" smtClean="0"/>
              <a:t> and Gain. They came up with a new neighborhood configuration. The used the distance of the neighbors to only connect particles to at most 4 of it’s closest </a:t>
            </a:r>
            <a:r>
              <a:rPr lang="en-US" baseline="0" dirty="0" err="1" smtClean="0"/>
              <a:t>neighbours</a:t>
            </a:r>
            <a:r>
              <a:rPr lang="en-US" baseline="0" dirty="0" smtClean="0"/>
              <a:t>. </a:t>
            </a:r>
          </a:p>
          <a:p>
            <a:endParaRPr lang="en-US" baseline="0" dirty="0" smtClean="0"/>
          </a:p>
          <a:p>
            <a:r>
              <a:rPr lang="en-US" baseline="0" dirty="0" smtClean="0"/>
              <a:t>The idea behind this configuration is that hypothetically, the particles close together are searching the same subspace and therefore their values may be more important in determining the next movement than the global best.</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their tests, this led to higher success</a:t>
            </a:r>
            <a:r>
              <a:rPr lang="en-US" baseline="0" dirty="0" smtClean="0"/>
              <a:t> rates. However, there is a problem with this method.</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To calculate</a:t>
            </a:r>
            <a:r>
              <a:rPr lang="en-US" baseline="0" dirty="0" smtClean="0"/>
              <a:t> the distance of the particles, the quickest and easiest way is to use an algorithm to generate the Delaunay Triangulation of those points. In 2 and 3 dimensions this is trivial, however it becomes increasingly difficult in higher dimensions.</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smtClean="0"/>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smtClean="0"/>
              <a:t>Click to edit Master subtitle style</a:t>
            </a:r>
            <a:endParaRPr kumimoji="0" lang="en-US"/>
          </a:p>
        </p:txBody>
      </p:sp>
      <p:sp>
        <p:nvSpPr>
          <p:cNvPr id="4" name="Date Placeholder 3"/>
          <p:cNvSpPr>
            <a:spLocks noGrp="1"/>
          </p:cNvSpPr>
          <p:nvPr>
            <p:ph type="dt" sz="half" idx="10"/>
          </p:nvPr>
        </p:nvSpPr>
        <p:spPr/>
        <p:txBody>
          <a:bodyPr/>
          <a:lstStyle/>
          <a:p>
            <a:fld id="{AD350431-7021-4F90-A2D0-9DDD42B622D9}" type="datetime1">
              <a:rPr lang="en-US" smtClean="0"/>
              <a:pPr/>
              <a:t>7/13/2016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pPr/>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2744FE4-D661-4A02-9773-FA111367FE36}" type="datetime1">
              <a:rPr lang="en-US" smtClean="0"/>
              <a:pPr/>
              <a:t>7/13/2016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8D864AF-A464-437B-995D-5F540542B8D5}" type="datetime1">
              <a:rPr lang="en-US" smtClean="0"/>
              <a:pPr/>
              <a:t>7/13/2016</a:t>
            </a:fld>
            <a:endParaRPr lang="en-US"/>
          </a:p>
        </p:txBody>
      </p:sp>
      <p:sp>
        <p:nvSpPr>
          <p:cNvPr id="5" name="Footer Placeholder 4"/>
          <p:cNvSpPr>
            <a:spLocks noGrp="1"/>
          </p:cNvSpPr>
          <p:nvPr>
            <p:ph type="ftr" sz="quarter" idx="11"/>
          </p:nvPr>
        </p:nvSpPr>
        <p:spPr>
          <a:xfrm>
            <a:off x="2640597" y="6377459"/>
            <a:ext cx="3836404" cy="365125"/>
          </a:xfrm>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A512C262-703C-498C-9050-C39B8E64CFDC}" type="datetime1">
              <a:rPr lang="en-US" smtClean="0"/>
              <a:pPr/>
              <a:t>7/13/2016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64FA2EEC-C2A3-4AD2-A298-5C3AC73210D2}" type="datetime1">
              <a:rPr lang="en-US" smtClean="0"/>
              <a:pPr/>
              <a:t>7/13/2016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32359418-A4C3-453D-AED2-3617BB25B5DD}" type="datetime1">
              <a:rPr lang="en-US" smtClean="0"/>
              <a:pPr/>
              <a:t>7/13/2016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7220D2-6DE0-4189-AF61-C0FDA2B53E8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AE33E535-F4B6-4E61-8036-720C152AB986}" type="datetime1">
              <a:rPr lang="en-US" smtClean="0"/>
              <a:pPr/>
              <a:t>7/13/2016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97220D2-6DE0-4189-AF61-C0FDA2B53E8C}"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4BF7C4F1-BDBD-49F4-8BBF-C8A68E551DBA}" type="datetime1">
              <a:rPr lang="en-US" smtClean="0"/>
              <a:pPr/>
              <a:t>7/13/2016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97220D2-6DE0-4189-AF61-C0FDA2B53E8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52202C-8804-4065-A1E9-94FA8AF3C536}" type="datetime1">
              <a:rPr lang="en-US" smtClean="0"/>
              <a:pPr/>
              <a:t>7/13/2016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7220D2-6DE0-4189-AF61-C0FDA2B53E8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smtClean="0"/>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49A0ABF6-60DD-46EA-86E8-87CC4C0168B3}" type="datetime1">
              <a:rPr lang="en-US" smtClean="0"/>
              <a:pPr/>
              <a:t>7/13/2016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7220D2-6DE0-4189-AF61-C0FDA2B53E8C}" type="slidenum">
              <a:rPr lang="en-US" smtClean="0"/>
              <a:pPr/>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6A30E9D3-3B79-42B1-8C39-EF6AF5DA2ADC}" type="datetime1">
              <a:rPr lang="en-US" smtClean="0"/>
              <a:pPr/>
              <a:t>7/13/2016</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US"/>
          </a:p>
        </p:txBody>
      </p:sp>
      <p:sp>
        <p:nvSpPr>
          <p:cNvPr id="7" name="Slide Number Placeholder 6"/>
          <p:cNvSpPr>
            <a:spLocks noGrp="1"/>
          </p:cNvSpPr>
          <p:nvPr>
            <p:ph type="sldNum" sz="quarter" idx="12"/>
          </p:nvPr>
        </p:nvSpPr>
        <p:spPr>
          <a:xfrm>
            <a:off x="8339328" y="1170432"/>
            <a:ext cx="733864" cy="201168"/>
          </a:xfrm>
        </p:spPr>
        <p:txBody>
          <a:bodyPr/>
          <a:lstStyle/>
          <a:p>
            <a:fld id="{F97220D2-6DE0-4189-AF61-C0FDA2B53E8C}"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B2C85979-CF00-49E3-93F8-CC9AD2DDBDCD}" type="datetime1">
              <a:rPr lang="en-US" smtClean="0"/>
              <a:pPr/>
              <a:t>7/13/2016</a:t>
            </a:fld>
            <a:endParaRPr lang="en-US"/>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F97220D2-6DE0-4189-AF61-C0FDA2B53E8C}"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CPSO using Spatially Meaningful Neighbors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a:t>
            </a:fld>
            <a:endParaRPr lang="en-US"/>
          </a:p>
        </p:txBody>
      </p:sp>
      <p:sp>
        <p:nvSpPr>
          <p:cNvPr id="5" name="Subtitle 4"/>
          <p:cNvSpPr>
            <a:spLocks noGrp="1"/>
          </p:cNvSpPr>
          <p:nvPr>
            <p:ph type="subTitle" idx="1"/>
          </p:nvPr>
        </p:nvSpPr>
        <p:spPr/>
        <p:txBody>
          <a:bodyPr/>
          <a:lstStyle/>
          <a:p>
            <a:endParaRPr lang="en-US"/>
          </a:p>
        </p:txBody>
      </p:sp>
      <p:sp>
        <p:nvSpPr>
          <p:cNvPr id="6" name="Subtitle 2"/>
          <p:cNvSpPr txBox="1">
            <a:spLocks/>
          </p:cNvSpPr>
          <p:nvPr/>
        </p:nvSpPr>
        <p:spPr>
          <a:xfrm>
            <a:off x="990600" y="3352800"/>
            <a:ext cx="1371600" cy="685800"/>
          </a:xfrm>
          <a:prstGeom prst="rect">
            <a:avLst/>
          </a:prstGeom>
        </p:spPr>
        <p:txBody>
          <a:bodyPr vert="horz" lIns="118872" tIns="0" rIns="45720" bIns="0" rtlCol="0" anchor="b">
            <a:normAutofit lnSpcReduction="10000"/>
          </a:bodyPr>
          <a:lstStyle/>
          <a:p>
            <a:pPr marL="0" marR="0" lvl="0" indent="0" algn="l" defTabSz="914400" rtl="0" eaLnBrk="1" fontAlgn="auto" latinLnBrk="0" hangingPunct="1">
              <a:lnSpc>
                <a:spcPct val="100000"/>
              </a:lnSpc>
              <a:spcBef>
                <a:spcPts val="0"/>
              </a:spcBef>
              <a:spcAft>
                <a:spcPts val="0"/>
              </a:spcAft>
              <a:buClr>
                <a:schemeClr val="accent1"/>
              </a:buClr>
              <a:buSzPct val="80000"/>
              <a:buFont typeface="Wingdings 2"/>
              <a:buNone/>
              <a:tabLst/>
              <a:defRPr/>
            </a:pPr>
            <a:r>
              <a:rPr kumimoji="0" lang="en-US" sz="4700" b="1" i="0" u="none" strike="noStrike" kern="1200" cap="none" spc="0" normalizeH="0" baseline="0" noProof="0" smtClean="0">
                <a:ln>
                  <a:noFill/>
                </a:ln>
                <a:solidFill>
                  <a:srgbClr val="7030A0"/>
                </a:solidFill>
                <a:effectLst/>
                <a:uLnTx/>
                <a:uFillTx/>
                <a:latin typeface="+mj-lt"/>
                <a:ea typeface="+mn-ea"/>
                <a:cs typeface="+mn-cs"/>
              </a:rPr>
              <a:t>PSO</a:t>
            </a:r>
            <a:endParaRPr kumimoji="0" lang="en-US" sz="4700" b="1" i="0" u="none" strike="noStrike" kern="1200" cap="none" spc="0" normalizeH="0" baseline="0" noProof="0" dirty="0">
              <a:ln>
                <a:noFill/>
              </a:ln>
              <a:solidFill>
                <a:srgbClr val="7030A0"/>
              </a:solidFill>
              <a:effectLst/>
              <a:uLnTx/>
              <a:uFillTx/>
              <a:latin typeface="+mj-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withEffect">
                                  <p:stCondLst>
                                    <p:cond delay="0"/>
                                  </p:stCondLst>
                                  <p:childTnLst>
                                    <p:animEffect transition="out" filter="fade">
                                      <p:cBhvr>
                                        <p:cTn id="6" dur="1000"/>
                                        <p:tgtEl>
                                          <p:spTgt spid="2"/>
                                        </p:tgtEl>
                                      </p:cBhvr>
                                    </p:animEffect>
                                    <p:set>
                                      <p:cBhvr>
                                        <p:cTn id="7" dur="1" fill="hold">
                                          <p:stCondLst>
                                            <p:cond delay="9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PSO</a:t>
            </a:r>
            <a:endParaRPr lang="en-US" dirty="0"/>
          </a:p>
        </p:txBody>
      </p:sp>
      <p:cxnSp>
        <p:nvCxnSpPr>
          <p:cNvPr id="4" name="Straight Arrow Connector 3"/>
          <p:cNvCxnSpPr/>
          <p:nvPr/>
        </p:nvCxnSpPr>
        <p:spPr>
          <a:xfrm flipV="1">
            <a:off x="1219200" y="1687382"/>
            <a:ext cx="0" cy="37279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1219200" y="5415372"/>
            <a:ext cx="7010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2286000" y="36987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52800" y="373174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622963" y="45369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181600" y="39273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804732" y="3273855"/>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374165" y="225991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457700" y="30891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4072812" y="2719857"/>
            <a:ext cx="922176" cy="369332"/>
          </a:xfrm>
          <a:prstGeom prst="rect">
            <a:avLst/>
          </a:prstGeom>
          <a:noFill/>
        </p:spPr>
        <p:txBody>
          <a:bodyPr wrap="none" rtlCol="0">
            <a:spAutoFit/>
          </a:bodyPr>
          <a:lstStyle/>
          <a:p>
            <a:r>
              <a:rPr lang="en-US" dirty="0" smtClean="0"/>
              <a:t>Particle</a:t>
            </a:r>
            <a:endParaRPr lang="en-US" dirty="0"/>
          </a:p>
        </p:txBody>
      </p:sp>
      <p:sp>
        <p:nvSpPr>
          <p:cNvPr id="14" name="TextBox 13"/>
          <p:cNvSpPr txBox="1"/>
          <p:nvPr/>
        </p:nvSpPr>
        <p:spPr>
          <a:xfrm>
            <a:off x="5791200" y="1869989"/>
            <a:ext cx="1300356" cy="369332"/>
          </a:xfrm>
          <a:prstGeom prst="rect">
            <a:avLst/>
          </a:prstGeom>
          <a:noFill/>
        </p:spPr>
        <p:txBody>
          <a:bodyPr wrap="none" rtlCol="0">
            <a:spAutoFit/>
          </a:bodyPr>
          <a:lstStyle/>
          <a:p>
            <a:r>
              <a:rPr lang="en-US" dirty="0" smtClean="0"/>
              <a:t>Global Best</a:t>
            </a:r>
            <a:endParaRPr lang="en-US" dirty="0"/>
          </a:p>
        </p:txBody>
      </p:sp>
      <p:sp>
        <p:nvSpPr>
          <p:cNvPr id="15" name="TextBox 14"/>
          <p:cNvSpPr txBox="1"/>
          <p:nvPr/>
        </p:nvSpPr>
        <p:spPr>
          <a:xfrm>
            <a:off x="4267200" y="5498068"/>
            <a:ext cx="1219200" cy="369332"/>
          </a:xfrm>
          <a:prstGeom prst="rect">
            <a:avLst/>
          </a:prstGeom>
          <a:noFill/>
        </p:spPr>
        <p:txBody>
          <a:bodyPr wrap="square" rtlCol="0">
            <a:spAutoFit/>
          </a:bodyPr>
          <a:lstStyle/>
          <a:p>
            <a:r>
              <a:rPr lang="en-US" dirty="0" smtClean="0"/>
              <a:t>Solutions</a:t>
            </a:r>
            <a:endParaRPr lang="en-US" dirty="0"/>
          </a:p>
        </p:txBody>
      </p:sp>
      <p:sp>
        <p:nvSpPr>
          <p:cNvPr id="22" name="Slide Number Placeholder 21"/>
          <p:cNvSpPr>
            <a:spLocks noGrp="1"/>
          </p:cNvSpPr>
          <p:nvPr>
            <p:ph type="sldNum" sz="quarter" idx="12"/>
          </p:nvPr>
        </p:nvSpPr>
        <p:spPr/>
        <p:txBody>
          <a:bodyPr/>
          <a:lstStyle/>
          <a:p>
            <a:fld id="{A30A62D2-966C-4F49-AAA3-6DC16171B9A9}" type="slidenum">
              <a:rPr lang="en-US" smtClean="0"/>
              <a:pPr/>
              <a:t>10</a:t>
            </a:fld>
            <a:endParaRPr lang="en-US"/>
          </a:p>
        </p:txBody>
      </p:sp>
    </p:spTree>
    <p:extLst>
      <p:ext uri="{BB962C8B-B14F-4D97-AF65-F5344CB8AC3E}">
        <p14:creationId xmlns="" xmlns:p14="http://schemas.microsoft.com/office/powerpoint/2010/main" val="565699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11</a:t>
            </a:fld>
            <a:endParaRPr lang="en-US"/>
          </a:p>
        </p:txBody>
      </p:sp>
      <p:sp>
        <p:nvSpPr>
          <p:cNvPr id="6" name="Title 1"/>
          <p:cNvSpPr txBox="1">
            <a:spLocks/>
          </p:cNvSpPr>
          <p:nvPr/>
        </p:nvSpPr>
        <p:spPr>
          <a:xfrm>
            <a:off x="1676400" y="2590800"/>
            <a:ext cx="5943600" cy="2514600"/>
          </a:xfrm>
          <a:prstGeom prst="rect">
            <a:avLst/>
          </a:prstGeom>
        </p:spPr>
        <p:txBody>
          <a:bodyPr vert="horz" lIns="91440" rIns="45720" rtlCol="0" anchor="ctr">
            <a:noAutofit/>
            <a:scene3d>
              <a:camera prst="orthographicFront"/>
              <a:lightRig rig="threePt" dir="t">
                <a:rot lat="0" lon="0" rev="4800000"/>
              </a:lightRig>
            </a:scene3d>
            <a:sp3d prstMaterial="matte">
              <a:bevelT w="50800" h="10160"/>
            </a:sp3d>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6600" b="1" i="0" u="none" strike="noStrike" kern="1200" cap="none" spc="0" normalizeH="0" baseline="0" noProof="0" dirty="0" smtClean="0">
                <a:ln>
                  <a:noFill/>
                </a:ln>
                <a:solidFill>
                  <a:srgbClr val="FF0000"/>
                </a:solidFill>
                <a:effectLst/>
                <a:uLnTx/>
                <a:uFillTx/>
                <a:latin typeface="+mj-lt"/>
                <a:ea typeface="+mj-ea"/>
                <a:cs typeface="+mj-cs"/>
              </a:rPr>
              <a:t>CPSO</a:t>
            </a:r>
            <a:endParaRPr kumimoji="0" lang="en-US" sz="16600" b="1" i="0" u="none" strike="noStrike" kern="1200" cap="none" spc="0" normalizeH="0" baseline="0" noProof="0" dirty="0">
              <a:ln>
                <a:noFill/>
              </a:ln>
              <a:solidFill>
                <a:srgbClr val="FF0000"/>
              </a:solidFill>
              <a:effectLst/>
              <a:uLnTx/>
              <a:uFillTx/>
              <a:latin typeface="+mj-lt"/>
              <a:ea typeface="+mj-ea"/>
              <a:cs typeface="+mj-cs"/>
            </a:endParaRPr>
          </a:p>
        </p:txBody>
      </p:sp>
      <p:sp>
        <p:nvSpPr>
          <p:cNvPr id="5" name="TextBox 4"/>
          <p:cNvSpPr txBox="1"/>
          <p:nvPr/>
        </p:nvSpPr>
        <p:spPr>
          <a:xfrm>
            <a:off x="2286000" y="5486400"/>
            <a:ext cx="184731" cy="369332"/>
          </a:xfrm>
          <a:prstGeom prst="rect">
            <a:avLst/>
          </a:prstGeom>
          <a:noFill/>
        </p:spPr>
        <p:txBody>
          <a:bodyPr wrap="none" rtlCol="0">
            <a:spAutoFit/>
          </a:bodyPr>
          <a:lstStyle/>
          <a:p>
            <a:endParaRPr lang="en-US" dirty="0"/>
          </a:p>
        </p:txBody>
      </p:sp>
      <p:sp>
        <p:nvSpPr>
          <p:cNvPr id="8" name="TextBox 7"/>
          <p:cNvSpPr txBox="1"/>
          <p:nvPr/>
        </p:nvSpPr>
        <p:spPr>
          <a:xfrm>
            <a:off x="1981200" y="5791200"/>
            <a:ext cx="184731" cy="369332"/>
          </a:xfrm>
          <a:prstGeom prst="rect">
            <a:avLst/>
          </a:prstGeom>
          <a:noFill/>
        </p:spPr>
        <p:txBody>
          <a:bodyPr wrap="none" rtlCol="0">
            <a:spAutoFit/>
          </a:bodyPr>
          <a:lstStyle/>
          <a:p>
            <a:endParaRPr lang="en-US" dirty="0"/>
          </a:p>
        </p:txBody>
      </p:sp>
      <p:sp>
        <p:nvSpPr>
          <p:cNvPr id="9" name="TextBox 8"/>
          <p:cNvSpPr txBox="1"/>
          <p:nvPr/>
        </p:nvSpPr>
        <p:spPr>
          <a:xfrm>
            <a:off x="152400" y="5181600"/>
            <a:ext cx="8865184" cy="800219"/>
          </a:xfrm>
          <a:prstGeom prst="rect">
            <a:avLst/>
          </a:prstGeom>
          <a:noFill/>
        </p:spPr>
        <p:txBody>
          <a:bodyPr wrap="none" rtlCol="0">
            <a:spAutoFit/>
          </a:bodyPr>
          <a:lstStyle/>
          <a:p>
            <a:r>
              <a:rPr lang="en-US" sz="2800" b="1" dirty="0" smtClean="0"/>
              <a:t>A Cooperative Approach to Particle Swarm Optimization</a:t>
            </a:r>
            <a:endParaRPr lang="en-US" b="1" dirty="0" smtClean="0"/>
          </a:p>
          <a:p>
            <a:pPr algn="ctr"/>
            <a:r>
              <a:rPr lang="en-US" b="1" dirty="0" smtClean="0"/>
              <a:t>Bergh and </a:t>
            </a:r>
            <a:r>
              <a:rPr lang="en-US" b="1" dirty="0" err="1" smtClean="0"/>
              <a:t>Engelbrecht</a:t>
            </a:r>
            <a:endParaRPr lang="en-US" b="1"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CPSO using spatially significant Neighbors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12</a:t>
            </a:fld>
            <a:endParaRPr lang="en-US"/>
          </a:p>
        </p:txBody>
      </p:sp>
      <p:pic>
        <p:nvPicPr>
          <p:cNvPr id="28674" name="Picture 2" descr="http://insights.dice.com/wp-content/uploads/2012/05/shutterstock_76890058-618x430.jpg"/>
          <p:cNvPicPr>
            <a:picLocks noChangeAspect="1" noChangeArrowheads="1"/>
          </p:cNvPicPr>
          <p:nvPr/>
        </p:nvPicPr>
        <p:blipFill>
          <a:blip r:embed="rId3"/>
          <a:srcRect/>
          <a:stretch>
            <a:fillRect/>
          </a:stretch>
        </p:blipFill>
        <p:spPr bwMode="auto">
          <a:xfrm>
            <a:off x="1447800" y="1828800"/>
            <a:ext cx="5886450" cy="4095750"/>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CPSO Variants</a:t>
            </a:r>
            <a:endParaRPr lang="en-US" dirty="0"/>
          </a:p>
        </p:txBody>
      </p:sp>
      <p:sp>
        <p:nvSpPr>
          <p:cNvPr id="3" name="Content Placeholder 2"/>
          <p:cNvSpPr>
            <a:spLocks noGrp="1"/>
          </p:cNvSpPr>
          <p:nvPr>
            <p:ph idx="1"/>
          </p:nvPr>
        </p:nvSpPr>
        <p:spPr>
          <a:xfrm>
            <a:off x="1676400" y="1828800"/>
            <a:ext cx="7010400" cy="4572000"/>
          </a:xfrm>
        </p:spPr>
        <p:txBody>
          <a:bodyPr/>
          <a:lstStyle/>
          <a:p>
            <a:r>
              <a:rPr lang="en-US" dirty="0" smtClean="0"/>
              <a:t>CPSO-S</a:t>
            </a:r>
          </a:p>
          <a:p>
            <a:r>
              <a:rPr lang="en-US" dirty="0" smtClean="0"/>
              <a:t>CPSO-</a:t>
            </a:r>
            <a:r>
              <a:rPr lang="en-US" dirty="0" err="1" smtClean="0"/>
              <a:t>S</a:t>
            </a:r>
            <a:r>
              <a:rPr lang="en-US" baseline="-25000" dirty="0" err="1" smtClean="0"/>
              <a:t>k</a:t>
            </a:r>
            <a:endParaRPr lang="en-US" baseline="-25000" dirty="0" smtClean="0"/>
          </a:p>
          <a:p>
            <a:r>
              <a:rPr lang="en-US" dirty="0" smtClean="0"/>
              <a:t>CPSO-</a:t>
            </a:r>
            <a:r>
              <a:rPr lang="en-US" dirty="0" err="1" smtClean="0"/>
              <a:t>R</a:t>
            </a:r>
            <a:r>
              <a:rPr lang="en-US" baseline="-25000" dirty="0" err="1" smtClean="0"/>
              <a:t>k</a:t>
            </a:r>
            <a:endParaRPr lang="en-US" baseline="-25000" dirty="0" smtClean="0"/>
          </a:p>
          <a:p>
            <a:r>
              <a:rPr lang="en-US" dirty="0" smtClean="0"/>
              <a:t>CPSO-</a:t>
            </a:r>
            <a:r>
              <a:rPr lang="en-US" dirty="0" err="1" smtClean="0"/>
              <a:t>H</a:t>
            </a:r>
            <a:r>
              <a:rPr lang="en-US" baseline="-25000" dirty="0" err="1" smtClean="0"/>
              <a:t>k</a:t>
            </a:r>
            <a:endParaRPr lang="en-US" baseline="-25000"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13</a:t>
            </a:fld>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14</a:t>
            </a:fld>
            <a:endParaRPr lang="en-US"/>
          </a:p>
        </p:txBody>
      </p:sp>
      <p:pic>
        <p:nvPicPr>
          <p:cNvPr id="26625" name="Picture 1"/>
          <p:cNvPicPr>
            <a:picLocks noChangeAspect="1" noChangeArrowheads="1"/>
          </p:cNvPicPr>
          <p:nvPr/>
        </p:nvPicPr>
        <p:blipFill>
          <a:blip r:embed="rId3"/>
          <a:srcRect/>
          <a:stretch>
            <a:fillRect/>
          </a:stretch>
        </p:blipFill>
        <p:spPr bwMode="auto">
          <a:xfrm>
            <a:off x="457200" y="1981200"/>
            <a:ext cx="5410200" cy="4393998"/>
          </a:xfrm>
          <a:prstGeom prst="rect">
            <a:avLst/>
          </a:prstGeom>
          <a:noFill/>
          <a:ln w="9525">
            <a:noFill/>
            <a:miter lim="800000"/>
            <a:headEnd/>
            <a:tailEnd/>
          </a:ln>
          <a:effectLst/>
        </p:spPr>
      </p:pic>
      <p:pic>
        <p:nvPicPr>
          <p:cNvPr id="26626" name="Picture 2"/>
          <p:cNvPicPr>
            <a:picLocks noChangeAspect="1" noChangeArrowheads="1"/>
          </p:cNvPicPr>
          <p:nvPr/>
        </p:nvPicPr>
        <p:blipFill>
          <a:blip r:embed="rId4"/>
          <a:srcRect/>
          <a:stretch>
            <a:fillRect/>
          </a:stretch>
        </p:blipFill>
        <p:spPr bwMode="auto">
          <a:xfrm>
            <a:off x="5410200" y="2514600"/>
            <a:ext cx="3352800" cy="157282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PSO</a:t>
            </a:r>
            <a:endParaRPr lang="en-US" dirty="0"/>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2</a:t>
            </a:fld>
            <a:endParaRPr lang="en-US"/>
          </a:p>
        </p:txBody>
      </p:sp>
      <p:pic>
        <p:nvPicPr>
          <p:cNvPr id="5" name="Picture 2" descr="C:\Users\Peter\Desktop\School\Brock University\Year 3\COSC 3F90 - Research Project\flockgif1.gif"/>
          <p:cNvPicPr>
            <a:picLocks noChangeAspect="1" noChangeArrowheads="1" noCrop="1"/>
          </p:cNvPicPr>
          <p:nvPr/>
        </p:nvPicPr>
        <p:blipFill>
          <a:blip r:embed="rId3">
            <a:extLst>
              <a:ext uri="{28A0092B-C50C-407E-A947-70E740481C1C}">
                <a14:useLocalDpi xmlns="" xmlns:a14="http://schemas.microsoft.com/office/drawing/2010/main" val="0"/>
              </a:ext>
            </a:extLst>
          </a:blip>
          <a:srcRect/>
          <a:stretch>
            <a:fillRect/>
          </a:stretch>
        </p:blipFill>
        <p:spPr bwMode="auto">
          <a:xfrm>
            <a:off x="424249" y="1828800"/>
            <a:ext cx="4343400" cy="2446986"/>
          </a:xfrm>
          <a:prstGeom prst="rect">
            <a:avLst/>
          </a:prstGeom>
          <a:noFill/>
          <a:extLst>
            <a:ext uri="{909E8E84-426E-40DD-AFC4-6F175D3DCCD1}">
              <a14:hiddenFill xmlns="" xmlns:a14="http://schemas.microsoft.com/office/drawing/2010/main">
                <a:solidFill>
                  <a:srgbClr val="FFFFFF"/>
                </a:solidFill>
              </a14:hiddenFill>
            </a:ext>
          </a:extLst>
        </p:spPr>
      </p:pic>
      <p:pic>
        <p:nvPicPr>
          <p:cNvPr id="6" name="Picture 3" descr="C:\Users\Peter\Desktop\School\Brock University\Year 3\COSC 3F90 - Research Project\flockgif2.gif"/>
          <p:cNvPicPr>
            <a:picLocks noChangeAspect="1" noChangeArrowheads="1" noCrop="1"/>
          </p:cNvPicPr>
          <p:nvPr/>
        </p:nvPicPr>
        <p:blipFill>
          <a:blip r:embed="rId4">
            <a:extLst>
              <a:ext uri="{28A0092B-C50C-407E-A947-70E740481C1C}">
                <a14:useLocalDpi xmlns="" xmlns:a14="http://schemas.microsoft.com/office/drawing/2010/main" val="0"/>
              </a:ext>
            </a:extLst>
          </a:blip>
          <a:srcRect/>
          <a:stretch>
            <a:fillRect/>
          </a:stretch>
        </p:blipFill>
        <p:spPr bwMode="auto">
          <a:xfrm>
            <a:off x="3962400" y="3733800"/>
            <a:ext cx="4762500" cy="2676525"/>
          </a:xfrm>
          <a:prstGeom prst="rect">
            <a:avLst/>
          </a:prstGeom>
          <a:noFill/>
          <a:extLst>
            <a:ext uri="{909E8E84-426E-40DD-AFC4-6F175D3DCCD1}">
              <a14:hiddenFill xmlns=""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dirty="0"/>
          </a:p>
        </p:txBody>
      </p:sp>
      <p:sp>
        <p:nvSpPr>
          <p:cNvPr id="2" name="Title 1"/>
          <p:cNvSpPr>
            <a:spLocks noGrp="1"/>
          </p:cNvSpPr>
          <p:nvPr>
            <p:ph type="title"/>
          </p:nvPr>
        </p:nvSpPr>
        <p:spPr/>
        <p:txBody>
          <a:bodyPr/>
          <a:lstStyle/>
          <a:p>
            <a:r>
              <a:rPr lang="en-US" dirty="0" smtClean="0"/>
              <a:t>Follow The Leader</a:t>
            </a:r>
            <a:endParaRPr lang="en-US" dirty="0"/>
          </a:p>
        </p:txBody>
      </p:sp>
      <p:pic>
        <p:nvPicPr>
          <p:cNvPr id="3074" name="Picture 2" descr="C:\Users\Peter\Desktop\School\Brock University\Year 3\COSC 3F90 - Research Project\birds flying.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 xmlns:a14="http://schemas.microsoft.com/office/drawing/2010/main" val="0"/>
              </a:ext>
            </a:extLst>
          </a:blip>
          <a:srcRect/>
          <a:stretch>
            <a:fillRect/>
          </a:stretch>
        </p:blipFill>
        <p:spPr bwMode="auto">
          <a:xfrm>
            <a:off x="838200" y="1483817"/>
            <a:ext cx="7391400" cy="3850183"/>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Box 3"/>
          <p:cNvSpPr txBox="1"/>
          <p:nvPr/>
        </p:nvSpPr>
        <p:spPr>
          <a:xfrm>
            <a:off x="6073067" y="1447800"/>
            <a:ext cx="861133" cy="369332"/>
          </a:xfrm>
          <a:prstGeom prst="rect">
            <a:avLst/>
          </a:prstGeom>
          <a:noFill/>
        </p:spPr>
        <p:txBody>
          <a:bodyPr wrap="none" rtlCol="0">
            <a:spAutoFit/>
          </a:bodyPr>
          <a:lstStyle/>
          <a:p>
            <a:r>
              <a:rPr lang="en-US" dirty="0" smtClean="0"/>
              <a:t>Leader</a:t>
            </a:r>
            <a:endParaRPr lang="en-US" dirty="0"/>
          </a:p>
        </p:txBody>
      </p:sp>
      <p:sp>
        <p:nvSpPr>
          <p:cNvPr id="7" name="Slide Number Placeholder 6"/>
          <p:cNvSpPr>
            <a:spLocks noGrp="1"/>
          </p:cNvSpPr>
          <p:nvPr>
            <p:ph type="sldNum" sz="quarter" idx="12"/>
          </p:nvPr>
        </p:nvSpPr>
        <p:spPr/>
        <p:txBody>
          <a:bodyPr/>
          <a:lstStyle/>
          <a:p>
            <a:fld id="{A30A62D2-966C-4F49-AAA3-6DC16171B9A9}" type="slidenum">
              <a:rPr lang="en-US" smtClean="0"/>
              <a:pPr/>
              <a:t>3</a:t>
            </a:fld>
            <a:endParaRPr lang="en-US"/>
          </a:p>
        </p:txBody>
      </p:sp>
    </p:spTree>
    <p:extLst>
      <p:ext uri="{BB962C8B-B14F-4D97-AF65-F5344CB8AC3E}">
        <p14:creationId xmlns="" xmlns:p14="http://schemas.microsoft.com/office/powerpoint/2010/main" val="35427978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PSO</a:t>
            </a:r>
            <a:endParaRPr lang="en-US" dirty="0"/>
          </a:p>
        </p:txBody>
      </p:sp>
      <p:cxnSp>
        <p:nvCxnSpPr>
          <p:cNvPr id="4" name="Straight Arrow Connector 3"/>
          <p:cNvCxnSpPr/>
          <p:nvPr/>
        </p:nvCxnSpPr>
        <p:spPr>
          <a:xfrm flipV="1">
            <a:off x="1219200" y="1687382"/>
            <a:ext cx="0" cy="37279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1219200" y="5415372"/>
            <a:ext cx="7010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2286000" y="36987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52800" y="373174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622963" y="45369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181600" y="39273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804732" y="3273855"/>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374165" y="225991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457700" y="30891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4072812" y="2719857"/>
            <a:ext cx="922176" cy="369332"/>
          </a:xfrm>
          <a:prstGeom prst="rect">
            <a:avLst/>
          </a:prstGeom>
          <a:noFill/>
        </p:spPr>
        <p:txBody>
          <a:bodyPr wrap="none" rtlCol="0">
            <a:spAutoFit/>
          </a:bodyPr>
          <a:lstStyle/>
          <a:p>
            <a:r>
              <a:rPr lang="en-US" dirty="0" smtClean="0"/>
              <a:t>Particle</a:t>
            </a:r>
            <a:endParaRPr lang="en-US" dirty="0"/>
          </a:p>
        </p:txBody>
      </p:sp>
      <p:sp>
        <p:nvSpPr>
          <p:cNvPr id="14" name="TextBox 13"/>
          <p:cNvSpPr txBox="1"/>
          <p:nvPr/>
        </p:nvSpPr>
        <p:spPr>
          <a:xfrm>
            <a:off x="5791200" y="1869989"/>
            <a:ext cx="1300356" cy="369332"/>
          </a:xfrm>
          <a:prstGeom prst="rect">
            <a:avLst/>
          </a:prstGeom>
          <a:noFill/>
        </p:spPr>
        <p:txBody>
          <a:bodyPr wrap="none" rtlCol="0">
            <a:spAutoFit/>
          </a:bodyPr>
          <a:lstStyle/>
          <a:p>
            <a:r>
              <a:rPr lang="en-US" dirty="0" smtClean="0"/>
              <a:t>Global Best</a:t>
            </a:r>
            <a:endParaRPr lang="en-US" dirty="0"/>
          </a:p>
        </p:txBody>
      </p:sp>
      <p:sp>
        <p:nvSpPr>
          <p:cNvPr id="15" name="TextBox 14"/>
          <p:cNvSpPr txBox="1"/>
          <p:nvPr/>
        </p:nvSpPr>
        <p:spPr>
          <a:xfrm>
            <a:off x="4267200" y="5498068"/>
            <a:ext cx="1219200" cy="369332"/>
          </a:xfrm>
          <a:prstGeom prst="rect">
            <a:avLst/>
          </a:prstGeom>
          <a:noFill/>
        </p:spPr>
        <p:txBody>
          <a:bodyPr wrap="square" rtlCol="0">
            <a:spAutoFit/>
          </a:bodyPr>
          <a:lstStyle/>
          <a:p>
            <a:r>
              <a:rPr lang="en-US" dirty="0" smtClean="0"/>
              <a:t>Solutions</a:t>
            </a:r>
            <a:endParaRPr lang="en-US" dirty="0"/>
          </a:p>
        </p:txBody>
      </p:sp>
      <p:sp>
        <p:nvSpPr>
          <p:cNvPr id="22" name="Slide Number Placeholder 21"/>
          <p:cNvSpPr>
            <a:spLocks noGrp="1"/>
          </p:cNvSpPr>
          <p:nvPr>
            <p:ph type="sldNum" sz="quarter" idx="12"/>
          </p:nvPr>
        </p:nvSpPr>
        <p:spPr/>
        <p:txBody>
          <a:bodyPr/>
          <a:lstStyle/>
          <a:p>
            <a:fld id="{A30A62D2-966C-4F49-AAA3-6DC16171B9A9}" type="slidenum">
              <a:rPr lang="en-US" smtClean="0"/>
              <a:pPr/>
              <a:t>4</a:t>
            </a:fld>
            <a:endParaRPr lang="en-US"/>
          </a:p>
        </p:txBody>
      </p:sp>
    </p:spTree>
    <p:extLst>
      <p:ext uri="{BB962C8B-B14F-4D97-AF65-F5344CB8AC3E}">
        <p14:creationId xmlns="" xmlns:p14="http://schemas.microsoft.com/office/powerpoint/2010/main" val="565699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Neighbor Cooperation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5</a:t>
            </a:fld>
            <a:endParaRPr lang="en-US"/>
          </a:p>
        </p:txBody>
      </p:sp>
      <p:pic>
        <p:nvPicPr>
          <p:cNvPr id="32772" name="Picture 4" descr="http://www.faithpcbr.org/wp-content/uploads/2011/03/neighbor-graphic.jpg"/>
          <p:cNvPicPr>
            <a:picLocks noChangeAspect="1" noChangeArrowheads="1"/>
          </p:cNvPicPr>
          <p:nvPr/>
        </p:nvPicPr>
        <p:blipFill>
          <a:blip r:embed="rId3"/>
          <a:srcRect/>
          <a:stretch>
            <a:fillRect/>
          </a:stretch>
        </p:blipFill>
        <p:spPr bwMode="auto">
          <a:xfrm>
            <a:off x="838200" y="2133600"/>
            <a:ext cx="7399925" cy="3810000"/>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Neighborhood Topologies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6</a:t>
            </a:fld>
            <a:endParaRPr lang="en-US"/>
          </a:p>
        </p:txBody>
      </p:sp>
      <p:pic>
        <p:nvPicPr>
          <p:cNvPr id="35842" name="Picture 2"/>
          <p:cNvPicPr>
            <a:picLocks noGrp="1" noChangeAspect="1" noChangeArrowheads="1"/>
          </p:cNvPicPr>
          <p:nvPr>
            <p:ph idx="1"/>
          </p:nvPr>
        </p:nvPicPr>
        <p:blipFill>
          <a:blip r:embed="rId3"/>
          <a:srcRect/>
          <a:stretch>
            <a:fillRect/>
          </a:stretch>
        </p:blipFill>
        <p:spPr bwMode="auto">
          <a:xfrm>
            <a:off x="914400" y="2057400"/>
            <a:ext cx="7838081" cy="3810000"/>
          </a:xfrm>
          <a:prstGeom prst="rect">
            <a:avLst/>
          </a:prstGeom>
          <a:noFill/>
          <a:ln w="9525">
            <a:noFill/>
            <a:miter lim="800000"/>
            <a:headEnd/>
            <a:tailEnd/>
          </a:ln>
          <a:effectLst/>
        </p:spPr>
      </p:pic>
      <p:sp>
        <p:nvSpPr>
          <p:cNvPr id="6" name="Rectangle 5"/>
          <p:cNvSpPr/>
          <p:nvPr/>
        </p:nvSpPr>
        <p:spPr>
          <a:xfrm>
            <a:off x="6553200" y="2057400"/>
            <a:ext cx="2133600" cy="403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PSO Using Spatially Meaningful Neighbors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7</a:t>
            </a:fld>
            <a:endParaRPr lang="en-US"/>
          </a:p>
        </p:txBody>
      </p:sp>
      <p:pic>
        <p:nvPicPr>
          <p:cNvPr id="6" name="Picture 2"/>
          <p:cNvPicPr>
            <a:picLocks noGrp="1" noChangeAspect="1" noChangeArrowheads="1"/>
          </p:cNvPicPr>
          <p:nvPr>
            <p:ph idx="1"/>
          </p:nvPr>
        </p:nvPicPr>
        <p:blipFill>
          <a:blip r:embed="rId3"/>
          <a:srcRect/>
          <a:stretch>
            <a:fillRect/>
          </a:stretch>
        </p:blipFill>
        <p:spPr bwMode="auto">
          <a:xfrm>
            <a:off x="914400" y="2057400"/>
            <a:ext cx="7838081" cy="3810000"/>
          </a:xfrm>
          <a:prstGeom prst="rect">
            <a:avLst/>
          </a:prstGeom>
          <a:noFill/>
          <a:ln w="9525">
            <a:noFill/>
            <a:miter lim="800000"/>
            <a:headEnd/>
            <a:tailEnd/>
          </a:ln>
          <a:effectLst/>
        </p:spPr>
      </p:pic>
      <p:sp>
        <p:nvSpPr>
          <p:cNvPr id="5" name="TextBox 4"/>
          <p:cNvSpPr txBox="1"/>
          <p:nvPr/>
        </p:nvSpPr>
        <p:spPr>
          <a:xfrm>
            <a:off x="71349" y="5867400"/>
            <a:ext cx="9148851" cy="738664"/>
          </a:xfrm>
          <a:prstGeom prst="rect">
            <a:avLst/>
          </a:prstGeom>
          <a:noFill/>
        </p:spPr>
        <p:txBody>
          <a:bodyPr wrap="none" rtlCol="0">
            <a:spAutoFit/>
          </a:bodyPr>
          <a:lstStyle/>
          <a:p>
            <a:r>
              <a:rPr lang="en-US" sz="2400" b="1" dirty="0" smtClean="0"/>
              <a:t>Particle Swarm Optimization with Spatially Meaningful </a:t>
            </a:r>
            <a:r>
              <a:rPr lang="en-US" sz="2400" b="1" dirty="0" err="1" smtClean="0"/>
              <a:t>Neighbours</a:t>
            </a:r>
            <a:r>
              <a:rPr lang="en-US" sz="2400" b="1" dirty="0" smtClean="0"/>
              <a:t> </a:t>
            </a:r>
            <a:endParaRPr lang="en-US" sz="2400" b="1" dirty="0" smtClean="0"/>
          </a:p>
          <a:p>
            <a:pPr algn="ctr"/>
            <a:r>
              <a:rPr lang="en-US" dirty="0" smtClean="0"/>
              <a:t>James </a:t>
            </a:r>
            <a:r>
              <a:rPr lang="en-US" dirty="0" smtClean="0"/>
              <a:t>Lane, </a:t>
            </a:r>
            <a:r>
              <a:rPr lang="en-US" dirty="0" err="1" smtClean="0"/>
              <a:t>Andries</a:t>
            </a:r>
            <a:r>
              <a:rPr lang="en-US" dirty="0" smtClean="0"/>
              <a:t> </a:t>
            </a:r>
            <a:r>
              <a:rPr lang="en-US" dirty="0" err="1" smtClean="0"/>
              <a:t>Engelbrecht</a:t>
            </a:r>
            <a:r>
              <a:rPr lang="en-US" dirty="0" smtClean="0"/>
              <a:t> and James Gain</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581400" y="1524000"/>
            <a:ext cx="609600" cy="48006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Results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8</a:t>
            </a:fld>
            <a:endParaRPr lang="en-US"/>
          </a:p>
        </p:txBody>
      </p:sp>
      <p:grpSp>
        <p:nvGrpSpPr>
          <p:cNvPr id="7" name="Group 6"/>
          <p:cNvGrpSpPr/>
          <p:nvPr/>
        </p:nvGrpSpPr>
        <p:grpSpPr>
          <a:xfrm>
            <a:off x="2819400" y="1676400"/>
            <a:ext cx="3581400" cy="4585625"/>
            <a:chOff x="2590800" y="1546808"/>
            <a:chExt cx="3581400" cy="4585625"/>
          </a:xfrm>
        </p:grpSpPr>
        <p:pic>
          <p:nvPicPr>
            <p:cNvPr id="38914" name="Picture 2"/>
            <p:cNvPicPr>
              <a:picLocks noChangeAspect="1" noChangeArrowheads="1"/>
            </p:cNvPicPr>
            <p:nvPr/>
          </p:nvPicPr>
          <p:blipFill>
            <a:blip r:embed="rId3">
              <a:clrChange>
                <a:clrFrom>
                  <a:srgbClr val="FFFFFF"/>
                </a:clrFrom>
                <a:clrTo>
                  <a:srgbClr val="FFFFFF">
                    <a:alpha val="0"/>
                  </a:srgbClr>
                </a:clrTo>
              </a:clrChange>
            </a:blip>
            <a:srcRect/>
            <a:stretch>
              <a:fillRect/>
            </a:stretch>
          </p:blipFill>
          <p:spPr bwMode="auto">
            <a:xfrm>
              <a:off x="2590800" y="2385008"/>
              <a:ext cx="3581400" cy="3747425"/>
            </a:xfrm>
            <a:prstGeom prst="rect">
              <a:avLst/>
            </a:prstGeom>
            <a:noFill/>
            <a:ln w="9525">
              <a:noFill/>
              <a:miter lim="800000"/>
              <a:headEnd/>
              <a:tailEnd/>
            </a:ln>
            <a:effectLst/>
          </p:spPr>
        </p:pic>
        <p:pic>
          <p:nvPicPr>
            <p:cNvPr id="38915" name="Picture 3"/>
            <p:cNvPicPr>
              <a:picLocks noChangeAspect="1" noChangeArrowheads="1"/>
            </p:cNvPicPr>
            <p:nvPr/>
          </p:nvPicPr>
          <p:blipFill>
            <a:blip r:embed="rId4">
              <a:clrChange>
                <a:clrFrom>
                  <a:srgbClr val="FFFFFF"/>
                </a:clrFrom>
                <a:clrTo>
                  <a:srgbClr val="FFFFFF">
                    <a:alpha val="0"/>
                  </a:srgbClr>
                </a:clrTo>
              </a:clrChange>
            </a:blip>
            <a:srcRect/>
            <a:stretch>
              <a:fillRect/>
            </a:stretch>
          </p:blipFill>
          <p:spPr bwMode="auto">
            <a:xfrm>
              <a:off x="2667000" y="1546808"/>
              <a:ext cx="3486150" cy="891592"/>
            </a:xfrm>
            <a:prstGeom prst="rect">
              <a:avLst/>
            </a:prstGeom>
            <a:noFill/>
            <a:ln w="9525">
              <a:noFill/>
              <a:miter lim="800000"/>
              <a:headEnd/>
              <a:tailEnd/>
            </a:ln>
            <a:effectLst/>
          </p:spPr>
        </p:pic>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a:t>
            </a:r>
            <a:endParaRPr lang="en-US" dirty="0"/>
          </a:p>
        </p:txBody>
      </p:sp>
      <p:sp>
        <p:nvSpPr>
          <p:cNvPr id="3" name="Content Placeholder 2"/>
          <p:cNvSpPr>
            <a:spLocks noGrp="1"/>
          </p:cNvSpPr>
          <p:nvPr>
            <p:ph idx="1"/>
          </p:nvPr>
        </p:nvSpPr>
        <p:spPr/>
        <p:txBody>
          <a:bodyPr/>
          <a:lstStyle/>
          <a:p>
            <a:r>
              <a:rPr lang="en-US" dirty="0" smtClean="0"/>
              <a:t>Delaunay Triangulation in 2D</a:t>
            </a:r>
          </a:p>
          <a:p>
            <a:pPr lvl="1"/>
            <a:r>
              <a:rPr lang="en-US" dirty="0" smtClean="0"/>
              <a:t>O(</a:t>
            </a:r>
            <a:r>
              <a:rPr lang="en-US" dirty="0" err="1" smtClean="0"/>
              <a:t>nlogn</a:t>
            </a:r>
            <a:r>
              <a:rPr lang="en-US" dirty="0" smtClean="0"/>
              <a:t>)</a:t>
            </a:r>
          </a:p>
          <a:p>
            <a:pPr lvl="1"/>
            <a:endParaRPr lang="en-US" dirty="0" smtClean="0"/>
          </a:p>
          <a:p>
            <a:r>
              <a:rPr lang="en-US" dirty="0" smtClean="0"/>
              <a:t>Delaunay Triangulation in 4D+</a:t>
            </a:r>
          </a:p>
          <a:p>
            <a:pPr lvl="1"/>
            <a:r>
              <a:rPr lang="en-US" dirty="0" smtClean="0"/>
              <a:t>O(n</a:t>
            </a:r>
            <a:r>
              <a:rPr lang="en-US" baseline="30000" dirty="0" smtClean="0"/>
              <a:t>[d/2]+1</a:t>
            </a:r>
            <a:r>
              <a:rPr lang="en-US" dirty="0" smtClean="0"/>
              <a:t>)</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9</a:t>
            </a:fld>
            <a:endParaRPr lang="en-US"/>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799</TotalTime>
  <Words>1034</Words>
  <Application>Microsoft Office PowerPoint</Application>
  <PresentationFormat>On-screen Show (4:3)</PresentationFormat>
  <Paragraphs>108</Paragraphs>
  <Slides>14</Slides>
  <Notes>14</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Module</vt:lpstr>
      <vt:lpstr>CPSO using Spatially Meaningful Neighbors</vt:lpstr>
      <vt:lpstr>PSO</vt:lpstr>
      <vt:lpstr>Follow The Leader</vt:lpstr>
      <vt:lpstr>PSO</vt:lpstr>
      <vt:lpstr>Neighbor Cooperation</vt:lpstr>
      <vt:lpstr>Neighborhood Topologies</vt:lpstr>
      <vt:lpstr>PSO Using Spatially Meaningful Neighbors</vt:lpstr>
      <vt:lpstr>Results</vt:lpstr>
      <vt:lpstr>Problem</vt:lpstr>
      <vt:lpstr>PSO</vt:lpstr>
      <vt:lpstr>Solution</vt:lpstr>
      <vt:lpstr>CPSO using spatially significant Neighbors</vt:lpstr>
      <vt:lpstr>CPSO Variants</vt:lpstr>
      <vt:lpstr>Tests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CPSO using Spatially Significant Neighbors</dc:title>
  <dc:creator>Peter</dc:creator>
  <cp:lastModifiedBy>Peter</cp:lastModifiedBy>
  <cp:revision>4</cp:revision>
  <dcterms:created xsi:type="dcterms:W3CDTF">2016-06-29T18:59:38Z</dcterms:created>
  <dcterms:modified xsi:type="dcterms:W3CDTF">2016-07-14T04:10:47Z</dcterms:modified>
</cp:coreProperties>
</file>

<file path=docProps/thumbnail.jpeg>
</file>